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Josefin Slab"/>
      <p:regular r:id="rId25"/>
      <p:bold r:id="rId26"/>
      <p:italic r:id="rId27"/>
      <p:boldItalic r:id="rId28"/>
    </p:embeddedFont>
    <p:embeddedFont>
      <p:font typeface="Anton"/>
      <p:regular r:id="rId29"/>
    </p:embeddedFont>
    <p:embeddedFont>
      <p:font typeface="Fira Sans Condensed Light"/>
      <p:regular r:id="rId30"/>
      <p:bold r:id="rId31"/>
      <p:italic r:id="rId32"/>
      <p:boldItalic r:id="rId33"/>
    </p:embeddedFont>
    <p:embeddedFont>
      <p:font typeface="Advent Pro Light"/>
      <p:regular r:id="rId34"/>
      <p:bold r:id="rId35"/>
    </p:embeddedFont>
    <p:embeddedFont>
      <p:font typeface="Rajdhani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JosefinSlab-bold.fntdata"/><Relationship Id="rId25" Type="http://schemas.openxmlformats.org/officeDocument/2006/relationships/font" Target="fonts/JosefinSlab-regular.fntdata"/><Relationship Id="rId28" Type="http://schemas.openxmlformats.org/officeDocument/2006/relationships/font" Target="fonts/JosefinSlab-boldItalic.fntdata"/><Relationship Id="rId27" Type="http://schemas.openxmlformats.org/officeDocument/2006/relationships/font" Target="fonts/JosefinSlab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nton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CondensedLight-bold.fntdata"/><Relationship Id="rId30" Type="http://schemas.openxmlformats.org/officeDocument/2006/relationships/font" Target="fonts/FiraSansCondensedLight-regular.fntdata"/><Relationship Id="rId11" Type="http://schemas.openxmlformats.org/officeDocument/2006/relationships/slide" Target="slides/slide7.xml"/><Relationship Id="rId33" Type="http://schemas.openxmlformats.org/officeDocument/2006/relationships/font" Target="fonts/FiraSansCondensedLight-boldItalic.fntdata"/><Relationship Id="rId10" Type="http://schemas.openxmlformats.org/officeDocument/2006/relationships/slide" Target="slides/slide6.xml"/><Relationship Id="rId32" Type="http://schemas.openxmlformats.org/officeDocument/2006/relationships/font" Target="fonts/FiraSansCondensedLight-italic.fntdata"/><Relationship Id="rId13" Type="http://schemas.openxmlformats.org/officeDocument/2006/relationships/slide" Target="slides/slide9.xml"/><Relationship Id="rId35" Type="http://schemas.openxmlformats.org/officeDocument/2006/relationships/font" Target="fonts/AdventProLight-bold.fntdata"/><Relationship Id="rId12" Type="http://schemas.openxmlformats.org/officeDocument/2006/relationships/slide" Target="slides/slide8.xml"/><Relationship Id="rId34" Type="http://schemas.openxmlformats.org/officeDocument/2006/relationships/font" Target="fonts/AdventProLight-regular.fntdata"/><Relationship Id="rId15" Type="http://schemas.openxmlformats.org/officeDocument/2006/relationships/slide" Target="slides/slide11.xml"/><Relationship Id="rId37" Type="http://schemas.openxmlformats.org/officeDocument/2006/relationships/font" Target="fonts/Rajdhani-bold.fntdata"/><Relationship Id="rId14" Type="http://schemas.openxmlformats.org/officeDocument/2006/relationships/slide" Target="slides/slide10.xml"/><Relationship Id="rId36" Type="http://schemas.openxmlformats.org/officeDocument/2006/relationships/font" Target="fonts/Rajdhani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ba742f32e_1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8ba742f32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ba742f32e_1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8ba742f32e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ba742f32e_1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8ba742f32e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ba742f32e_1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8ba742f32e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ba742f32e_1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8ba742f32e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ba742f32e_1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8ba742f32e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ba742f32e_1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8ba742f32e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ba742f32e_1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8ba742f32e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ba742f32e_1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8ba742f32e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ba742f32e_1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8ba742f32e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ba742f32e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8ba742f32e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ba742f32e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ba742f32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" name="Google Shape;58;p14"/>
          <p:cNvSpPr txBox="1"/>
          <p:nvPr>
            <p:ph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hasCustomPrompt="1"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subTitle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17"/>
          <p:cNvSpPr txBox="1"/>
          <p:nvPr>
            <p:ph idx="3" type="title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" name="Google Shape;73;p17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2" type="title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8" name="Google Shape;78;p18"/>
          <p:cNvSpPr txBox="1"/>
          <p:nvPr>
            <p:ph idx="3" type="subTitle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4" type="title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18"/>
          <p:cNvSpPr txBox="1"/>
          <p:nvPr>
            <p:ph idx="5" type="subTitle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6" type="title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8"/>
          <p:cNvSpPr txBox="1"/>
          <p:nvPr>
            <p:ph idx="7" type="subTitle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8" type="title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8"/>
          <p:cNvSpPr txBox="1"/>
          <p:nvPr>
            <p:ph idx="9" type="subTitle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3" type="title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" name="Google Shape;86;p18"/>
          <p:cNvSpPr txBox="1"/>
          <p:nvPr>
            <p:ph idx="14" type="subTitle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" name="Google Shape;15;p3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" name="Google Shape;17;p3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" name="Google Shape;21;p3"/>
          <p:cNvSpPr txBox="1"/>
          <p:nvPr>
            <p:ph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3"/>
          <p:cNvSpPr txBox="1"/>
          <p:nvPr>
            <p:ph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" name="Google Shape;23;p3"/>
          <p:cNvSpPr txBox="1"/>
          <p:nvPr>
            <p:ph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idx="1" type="subTitle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2" type="subTitle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3" type="subTitle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4" name="Google Shape;34;p6"/>
          <p:cNvSpPr txBox="1"/>
          <p:nvPr>
            <p:ph idx="4" type="title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5" name="Google Shape;35;p6"/>
          <p:cNvSpPr txBox="1"/>
          <p:nvPr>
            <p:ph idx="5" type="title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6" name="Google Shape;36;p6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4705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subTitle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2" type="subTitle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3" type="subTitle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4" type="subTitle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C343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i="0" sz="28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i="0" sz="28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i="0" sz="28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i="0" sz="28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i="0" sz="28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i="0" sz="28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i="0" sz="28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i="0" sz="28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i="0" sz="28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b="0" i="0" sz="12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b="0" i="0" sz="12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b="0" i="0" sz="12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b="0" i="0" sz="12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b="0" i="0" sz="12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b="0" i="0" sz="12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b="0" i="0" sz="12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b="0" i="0" sz="12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b="0" i="0" sz="12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2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28.jpg"/><Relationship Id="rId5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20.jpg"/><Relationship Id="rId5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Relationship Id="rId4" Type="http://schemas.openxmlformats.org/officeDocument/2006/relationships/image" Target="../media/image29.jpg"/><Relationship Id="rId5" Type="http://schemas.openxmlformats.org/officeDocument/2006/relationships/image" Target="../media/image2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31.jpg"/><Relationship Id="rId5" Type="http://schemas.openxmlformats.org/officeDocument/2006/relationships/image" Target="../media/image2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Relationship Id="rId4" Type="http://schemas.openxmlformats.org/officeDocument/2006/relationships/image" Target="../media/image31.jpg"/><Relationship Id="rId5" Type="http://schemas.openxmlformats.org/officeDocument/2006/relationships/image" Target="../media/image3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9.jpg"/><Relationship Id="rId5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8.jpg"/><Relationship Id="rId5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6.jpg"/><Relationship Id="rId5" Type="http://schemas.openxmlformats.org/officeDocument/2006/relationships/image" Target="../media/image15.jpg"/><Relationship Id="rId6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ctrTitle"/>
          </p:nvPr>
        </p:nvSpPr>
        <p:spPr>
          <a:xfrm>
            <a:off x="830400" y="-669275"/>
            <a:ext cx="7962300" cy="25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6000">
                <a:solidFill>
                  <a:srgbClr val="FFC000"/>
                </a:solidFill>
                <a:latin typeface="Rajdhani"/>
                <a:ea typeface="Rajdhani"/>
                <a:cs typeface="Rajdhani"/>
                <a:sym typeface="Rajdhani"/>
              </a:rPr>
              <a:t>UAS RESEARCH TOPICS IN COMPUTER SCIENCE</a:t>
            </a:r>
            <a:endParaRPr sz="6000">
              <a:solidFill>
                <a:srgbClr val="FFC00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4" name="Google Shape;94;p20"/>
          <p:cNvSpPr txBox="1"/>
          <p:nvPr>
            <p:ph idx="1" type="subTitle"/>
          </p:nvPr>
        </p:nvSpPr>
        <p:spPr>
          <a:xfrm>
            <a:off x="4326511" y="1921220"/>
            <a:ext cx="46032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000">
                <a:solidFill>
                  <a:srgbClr val="FF00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KELAS  : LB-08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000">
                <a:solidFill>
                  <a:srgbClr val="FFFF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DOSEN : </a:t>
            </a:r>
            <a:r>
              <a:rPr b="1" lang="en" sz="2000">
                <a:solidFill>
                  <a:srgbClr val="FFFF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Dra. Heruna Tanty, M.Si.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000">
                <a:solidFill>
                  <a:srgbClr val="00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KODE MATKUL : COMP6575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000">
              <a:solidFill>
                <a:srgbClr val="FF000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000">
                <a:solidFill>
                  <a:srgbClr val="FF00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Anggota Kelompok :</a:t>
            </a:r>
            <a:endParaRPr b="1" sz="2000">
              <a:solidFill>
                <a:srgbClr val="FF00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000">
                <a:solidFill>
                  <a:srgbClr val="00FF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Aeron Mitchell ( 2201752691 )</a:t>
            </a:r>
            <a:endParaRPr b="1" sz="2000">
              <a:solidFill>
                <a:srgbClr val="FF00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000">
                <a:solidFill>
                  <a:srgbClr val="00FF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Aldo Jonathan Handaka ( 2201736971 )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000">
                <a:solidFill>
                  <a:srgbClr val="00FF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Edward ( 2201741971 )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000">
                <a:solidFill>
                  <a:srgbClr val="00FF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Evan Edbert ( 2201750105 )</a:t>
            </a:r>
            <a:endParaRPr b="1" sz="2000">
              <a:solidFill>
                <a:srgbClr val="00FF0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765" y="1921221"/>
            <a:ext cx="3430105" cy="245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idx="6" type="title"/>
          </p:nvPr>
        </p:nvSpPr>
        <p:spPr>
          <a:xfrm>
            <a:off x="665571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FFC000"/>
                </a:solidFill>
              </a:rPr>
              <a:t>GAMBARAN CODING (</a:t>
            </a:r>
            <a:r>
              <a:rPr lang="en">
                <a:solidFill>
                  <a:srgbClr val="FFC000"/>
                </a:solidFill>
              </a:rPr>
              <a:t>KODE UTAMA)</a:t>
            </a:r>
            <a:endParaRPr sz="3000">
              <a:solidFill>
                <a:srgbClr val="FFC000"/>
              </a:solidFill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2500" y="572702"/>
            <a:ext cx="6110144" cy="45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idx="6" type="title"/>
          </p:nvPr>
        </p:nvSpPr>
        <p:spPr>
          <a:xfrm>
            <a:off x="665571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FFC000"/>
                </a:solidFill>
              </a:rPr>
              <a:t>GAMBARAN CODING (</a:t>
            </a:r>
            <a:r>
              <a:rPr lang="en">
                <a:solidFill>
                  <a:srgbClr val="FFC000"/>
                </a:solidFill>
              </a:rPr>
              <a:t>KODE UTAMA)</a:t>
            </a:r>
            <a:endParaRPr sz="3000">
              <a:solidFill>
                <a:srgbClr val="FFC000"/>
              </a:solidFill>
            </a:endParaRPr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650" y="572700"/>
            <a:ext cx="6101849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idx="6" type="title"/>
          </p:nvPr>
        </p:nvSpPr>
        <p:spPr>
          <a:xfrm>
            <a:off x="665571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FFC000"/>
                </a:solidFill>
              </a:rPr>
              <a:t>GAMBARAN CODING (</a:t>
            </a:r>
            <a:r>
              <a:rPr lang="en">
                <a:solidFill>
                  <a:srgbClr val="FFC000"/>
                </a:solidFill>
              </a:rPr>
              <a:t>KODE UTAMA)</a:t>
            </a:r>
            <a:endParaRPr sz="3000">
              <a:solidFill>
                <a:srgbClr val="FFC000"/>
              </a:solidFill>
            </a:endParaRPr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38" y="572700"/>
            <a:ext cx="7944871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idx="6" type="title"/>
          </p:nvPr>
        </p:nvSpPr>
        <p:spPr>
          <a:xfrm>
            <a:off x="665571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FFC000"/>
                </a:solidFill>
              </a:rPr>
              <a:t>GAMBARAN CODING (</a:t>
            </a:r>
            <a:r>
              <a:rPr lang="en">
                <a:solidFill>
                  <a:srgbClr val="FFC000"/>
                </a:solidFill>
              </a:rPr>
              <a:t>KODE UTAMA)</a:t>
            </a:r>
            <a:endParaRPr sz="3000">
              <a:solidFill>
                <a:srgbClr val="FFC000"/>
              </a:solidFill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82925"/>
            <a:ext cx="9139150" cy="23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idx="6" type="title"/>
          </p:nvPr>
        </p:nvSpPr>
        <p:spPr>
          <a:xfrm>
            <a:off x="665571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FFC000"/>
                </a:solidFill>
              </a:rPr>
              <a:t>GAMBARAN CODING (</a:t>
            </a:r>
            <a:r>
              <a:rPr lang="en">
                <a:solidFill>
                  <a:srgbClr val="FFC000"/>
                </a:solidFill>
              </a:rPr>
              <a:t>TESTING</a:t>
            </a:r>
            <a:r>
              <a:rPr lang="en">
                <a:solidFill>
                  <a:srgbClr val="FFC000"/>
                </a:solidFill>
              </a:rPr>
              <a:t>)</a:t>
            </a:r>
            <a:endParaRPr sz="3000">
              <a:solidFill>
                <a:srgbClr val="FFC000"/>
              </a:solidFill>
            </a:endParaRPr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73675"/>
            <a:ext cx="9143999" cy="3996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idx="6" type="title"/>
          </p:nvPr>
        </p:nvSpPr>
        <p:spPr>
          <a:xfrm>
            <a:off x="665571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FFC000"/>
                </a:solidFill>
              </a:rPr>
              <a:t>PENJELASAN HASIL PERTAMA</a:t>
            </a:r>
            <a:endParaRPr sz="3000">
              <a:solidFill>
                <a:srgbClr val="FFC000"/>
              </a:solidFill>
            </a:endParaRPr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25" y="1194788"/>
            <a:ext cx="4130896" cy="2753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6476" y="1194800"/>
            <a:ext cx="4130898" cy="27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/>
          <p:nvPr>
            <p:ph idx="6" type="title"/>
          </p:nvPr>
        </p:nvSpPr>
        <p:spPr>
          <a:xfrm>
            <a:off x="4846225" y="4056500"/>
            <a:ext cx="403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FFC000"/>
                </a:solidFill>
              </a:rPr>
              <a:t>460249177a.jpg</a:t>
            </a:r>
            <a:endParaRPr sz="3000">
              <a:solidFill>
                <a:srgbClr val="FFC000"/>
              </a:solidFill>
            </a:endParaRPr>
          </a:p>
        </p:txBody>
      </p:sp>
      <p:sp>
        <p:nvSpPr>
          <p:cNvPr id="204" name="Google Shape;204;p34"/>
          <p:cNvSpPr txBox="1"/>
          <p:nvPr>
            <p:ph idx="6" type="title"/>
          </p:nvPr>
        </p:nvSpPr>
        <p:spPr>
          <a:xfrm>
            <a:off x="355875" y="4056500"/>
            <a:ext cx="403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FFC000"/>
                </a:solidFill>
              </a:rPr>
              <a:t>460249177.jpg</a:t>
            </a:r>
            <a:endParaRPr sz="300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idx="6" type="title"/>
          </p:nvPr>
        </p:nvSpPr>
        <p:spPr>
          <a:xfrm>
            <a:off x="665571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FFC000"/>
                </a:solidFill>
              </a:rPr>
              <a:t>PENJELASAN HASIL KEDUA</a:t>
            </a:r>
            <a:endParaRPr sz="3000">
              <a:solidFill>
                <a:srgbClr val="FFC000"/>
              </a:solidFill>
            </a:endParaRPr>
          </a:p>
        </p:txBody>
      </p:sp>
      <p:sp>
        <p:nvSpPr>
          <p:cNvPr id="210" name="Google Shape;210;p35"/>
          <p:cNvSpPr txBox="1"/>
          <p:nvPr>
            <p:ph idx="6" type="title"/>
          </p:nvPr>
        </p:nvSpPr>
        <p:spPr>
          <a:xfrm>
            <a:off x="4846225" y="4056500"/>
            <a:ext cx="403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FFC000"/>
                </a:solidFill>
              </a:rPr>
              <a:t>478946583</a:t>
            </a:r>
            <a:r>
              <a:rPr lang="en">
                <a:solidFill>
                  <a:srgbClr val="FFC000"/>
                </a:solidFill>
              </a:rPr>
              <a:t>a.jpg</a:t>
            </a:r>
            <a:endParaRPr sz="3000">
              <a:solidFill>
                <a:srgbClr val="FFC000"/>
              </a:solidFill>
            </a:endParaRPr>
          </a:p>
        </p:txBody>
      </p:sp>
      <p:sp>
        <p:nvSpPr>
          <p:cNvPr id="211" name="Google Shape;211;p35"/>
          <p:cNvSpPr txBox="1"/>
          <p:nvPr>
            <p:ph idx="6" type="title"/>
          </p:nvPr>
        </p:nvSpPr>
        <p:spPr>
          <a:xfrm>
            <a:off x="355875" y="4056500"/>
            <a:ext cx="403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FFC000"/>
                </a:solidFill>
              </a:rPr>
              <a:t>478946583</a:t>
            </a:r>
            <a:r>
              <a:rPr lang="en">
                <a:solidFill>
                  <a:srgbClr val="FFC000"/>
                </a:solidFill>
              </a:rPr>
              <a:t>.jpg</a:t>
            </a:r>
            <a:endParaRPr sz="3000">
              <a:solidFill>
                <a:srgbClr val="FFC000"/>
              </a:solidFill>
            </a:endParaRPr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2976" y="626600"/>
            <a:ext cx="1517907" cy="337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1363" y="823600"/>
            <a:ext cx="2380425" cy="317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idx="6" type="title"/>
          </p:nvPr>
        </p:nvSpPr>
        <p:spPr>
          <a:xfrm>
            <a:off x="665571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FFC000"/>
                </a:solidFill>
              </a:rPr>
              <a:t>PENJELASAN HASIL KETIGA</a:t>
            </a:r>
            <a:endParaRPr sz="3000">
              <a:solidFill>
                <a:srgbClr val="FFC000"/>
              </a:solidFill>
            </a:endParaRPr>
          </a:p>
        </p:txBody>
      </p:sp>
      <p:sp>
        <p:nvSpPr>
          <p:cNvPr id="219" name="Google Shape;219;p36"/>
          <p:cNvSpPr txBox="1"/>
          <p:nvPr>
            <p:ph idx="6" type="title"/>
          </p:nvPr>
        </p:nvSpPr>
        <p:spPr>
          <a:xfrm>
            <a:off x="4846225" y="4056500"/>
            <a:ext cx="403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FFC000"/>
                </a:solidFill>
              </a:rPr>
              <a:t>78771293</a:t>
            </a:r>
            <a:r>
              <a:rPr lang="en">
                <a:solidFill>
                  <a:srgbClr val="FFC000"/>
                </a:solidFill>
              </a:rPr>
              <a:t>a.jpg</a:t>
            </a:r>
            <a:endParaRPr sz="3000">
              <a:solidFill>
                <a:srgbClr val="FFC000"/>
              </a:solidFill>
            </a:endParaRPr>
          </a:p>
        </p:txBody>
      </p:sp>
      <p:sp>
        <p:nvSpPr>
          <p:cNvPr id="220" name="Google Shape;220;p36"/>
          <p:cNvSpPr txBox="1"/>
          <p:nvPr>
            <p:ph idx="6" type="title"/>
          </p:nvPr>
        </p:nvSpPr>
        <p:spPr>
          <a:xfrm>
            <a:off x="355875" y="4056500"/>
            <a:ext cx="403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FFC000"/>
                </a:solidFill>
              </a:rPr>
              <a:t>78771293</a:t>
            </a:r>
            <a:r>
              <a:rPr lang="en">
                <a:solidFill>
                  <a:srgbClr val="FFC000"/>
                </a:solidFill>
              </a:rPr>
              <a:t>.jpg</a:t>
            </a:r>
            <a:endParaRPr sz="3000">
              <a:solidFill>
                <a:srgbClr val="FFC000"/>
              </a:solidFill>
            </a:endParaRPr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00" y="1122161"/>
            <a:ext cx="4403237" cy="293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6010" y="877500"/>
            <a:ext cx="1751836" cy="317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idx="6" type="title"/>
          </p:nvPr>
        </p:nvSpPr>
        <p:spPr>
          <a:xfrm>
            <a:off x="665571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FFC000"/>
                </a:solidFill>
              </a:rPr>
              <a:t>PENJELASAN HASIL KEEMPAT</a:t>
            </a:r>
            <a:endParaRPr sz="3000">
              <a:solidFill>
                <a:srgbClr val="FFC000"/>
              </a:solidFill>
            </a:endParaRPr>
          </a:p>
        </p:txBody>
      </p:sp>
      <p:sp>
        <p:nvSpPr>
          <p:cNvPr id="228" name="Google Shape;228;p37"/>
          <p:cNvSpPr txBox="1"/>
          <p:nvPr>
            <p:ph idx="6" type="title"/>
          </p:nvPr>
        </p:nvSpPr>
        <p:spPr>
          <a:xfrm>
            <a:off x="4846225" y="4056500"/>
            <a:ext cx="403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FFC000"/>
                </a:solidFill>
              </a:rPr>
              <a:t>78771293.jpg</a:t>
            </a:r>
            <a:endParaRPr sz="3000">
              <a:solidFill>
                <a:srgbClr val="FFC000"/>
              </a:solidFill>
            </a:endParaRPr>
          </a:p>
        </p:txBody>
      </p:sp>
      <p:sp>
        <p:nvSpPr>
          <p:cNvPr id="229" name="Google Shape;229;p37"/>
          <p:cNvSpPr txBox="1"/>
          <p:nvPr>
            <p:ph idx="6" type="title"/>
          </p:nvPr>
        </p:nvSpPr>
        <p:spPr>
          <a:xfrm>
            <a:off x="355875" y="4056500"/>
            <a:ext cx="403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FFC000"/>
                </a:solidFill>
              </a:rPr>
              <a:t>103992931</a:t>
            </a:r>
            <a:r>
              <a:rPr lang="en">
                <a:solidFill>
                  <a:srgbClr val="FFC000"/>
                </a:solidFill>
              </a:rPr>
              <a:t>.jpg</a:t>
            </a:r>
            <a:endParaRPr sz="3000">
              <a:solidFill>
                <a:srgbClr val="FFC000"/>
              </a:solidFill>
            </a:endParaRPr>
          </a:p>
        </p:txBody>
      </p:sp>
      <p:pic>
        <p:nvPicPr>
          <p:cNvPr id="230" name="Google Shape;23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175" y="1380588"/>
            <a:ext cx="3573096" cy="238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5377" y="1381190"/>
            <a:ext cx="3573098" cy="2381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idx="6" type="title"/>
          </p:nvPr>
        </p:nvSpPr>
        <p:spPr>
          <a:xfrm>
            <a:off x="665571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FFC000"/>
                </a:solidFill>
              </a:rPr>
              <a:t>PENJELASAN HASIL KELIMA</a:t>
            </a:r>
            <a:endParaRPr sz="3000">
              <a:solidFill>
                <a:srgbClr val="FFC000"/>
              </a:solidFill>
            </a:endParaRPr>
          </a:p>
        </p:txBody>
      </p:sp>
      <p:sp>
        <p:nvSpPr>
          <p:cNvPr id="237" name="Google Shape;237;p38"/>
          <p:cNvSpPr txBox="1"/>
          <p:nvPr>
            <p:ph idx="6" type="title"/>
          </p:nvPr>
        </p:nvSpPr>
        <p:spPr>
          <a:xfrm>
            <a:off x="4846225" y="4056500"/>
            <a:ext cx="403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FFC000"/>
                </a:solidFill>
              </a:rPr>
              <a:t>103992931</a:t>
            </a:r>
            <a:r>
              <a:rPr lang="en">
                <a:solidFill>
                  <a:srgbClr val="FFC000"/>
                </a:solidFill>
              </a:rPr>
              <a:t>.jpg</a:t>
            </a:r>
            <a:endParaRPr sz="3000">
              <a:solidFill>
                <a:srgbClr val="FFC000"/>
              </a:solidFill>
            </a:endParaRPr>
          </a:p>
        </p:txBody>
      </p:sp>
      <p:sp>
        <p:nvSpPr>
          <p:cNvPr id="238" name="Google Shape;238;p38"/>
          <p:cNvSpPr txBox="1"/>
          <p:nvPr>
            <p:ph idx="6" type="title"/>
          </p:nvPr>
        </p:nvSpPr>
        <p:spPr>
          <a:xfrm>
            <a:off x="355875" y="4056500"/>
            <a:ext cx="403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FFC000"/>
                </a:solidFill>
              </a:rPr>
              <a:t>168680522</a:t>
            </a:r>
            <a:r>
              <a:rPr lang="en">
                <a:solidFill>
                  <a:srgbClr val="FFC000"/>
                </a:solidFill>
              </a:rPr>
              <a:t>.jpg</a:t>
            </a:r>
            <a:endParaRPr sz="3000">
              <a:solidFill>
                <a:srgbClr val="FFC000"/>
              </a:solidFill>
            </a:endParaRPr>
          </a:p>
        </p:txBody>
      </p:sp>
      <p:pic>
        <p:nvPicPr>
          <p:cNvPr id="239" name="Google Shape;23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5375" y="1380575"/>
            <a:ext cx="3573096" cy="238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75" y="1380413"/>
            <a:ext cx="3573102" cy="2382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PENDAHULUAN</a:t>
            </a:r>
            <a:endParaRPr/>
          </a:p>
        </p:txBody>
      </p:sp>
      <p:sp>
        <p:nvSpPr>
          <p:cNvPr id="101" name="Google Shape;101;p21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/>
              <a:t>Pengenalan Mengenai Topik yang akan Kami Bahas</a:t>
            </a:r>
            <a:endParaRPr/>
          </a:p>
        </p:txBody>
      </p:sp>
      <p:sp>
        <p:nvSpPr>
          <p:cNvPr id="102" name="Google Shape;102;p21"/>
          <p:cNvSpPr txBox="1"/>
          <p:nvPr>
            <p:ph idx="2" type="title"/>
          </p:nvPr>
        </p:nvSpPr>
        <p:spPr>
          <a:xfrm>
            <a:off x="4845475" y="1455275"/>
            <a:ext cx="3867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MENGAPA IMAGE ANALYSIS?</a:t>
            </a:r>
            <a:endParaRPr/>
          </a:p>
        </p:txBody>
      </p:sp>
      <p:sp>
        <p:nvSpPr>
          <p:cNvPr id="103" name="Google Shape;103;p21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/>
              <a:t>Penjelasan Mengenai Kenapa Kami Memilih Topik Image Analysis</a:t>
            </a:r>
            <a:endParaRPr/>
          </a:p>
        </p:txBody>
      </p:sp>
      <p:sp>
        <p:nvSpPr>
          <p:cNvPr id="104" name="Google Shape;104;p21"/>
          <p:cNvSpPr txBox="1"/>
          <p:nvPr>
            <p:ph idx="4" type="title"/>
          </p:nvPr>
        </p:nvSpPr>
        <p:spPr>
          <a:xfrm>
            <a:off x="2768325" y="2877450"/>
            <a:ext cx="2871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MENGAPA BAHASA R?</a:t>
            </a:r>
            <a:endParaRPr/>
          </a:p>
        </p:txBody>
      </p:sp>
      <p:sp>
        <p:nvSpPr>
          <p:cNvPr id="105" name="Google Shape;105;p21"/>
          <p:cNvSpPr txBox="1"/>
          <p:nvPr>
            <p:ph idx="5" type="subTitle"/>
          </p:nvPr>
        </p:nvSpPr>
        <p:spPr>
          <a:xfrm>
            <a:off x="2768300" y="3204400"/>
            <a:ext cx="2685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/>
              <a:t>Penjelasan Mengenai Mengapa Kami Memilih Menggunakan Bahasa Pemrograman R</a:t>
            </a:r>
            <a:endParaRPr/>
          </a:p>
        </p:txBody>
      </p:sp>
      <p:sp>
        <p:nvSpPr>
          <p:cNvPr id="106" name="Google Shape;106;p21"/>
          <p:cNvSpPr txBox="1"/>
          <p:nvPr>
            <p:ph idx="6" type="title"/>
          </p:nvPr>
        </p:nvSpPr>
        <p:spPr>
          <a:xfrm>
            <a:off x="6100575" y="2878075"/>
            <a:ext cx="2748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GAMBARAN CODING</a:t>
            </a:r>
            <a:endParaRPr/>
          </a:p>
        </p:txBody>
      </p:sp>
      <p:sp>
        <p:nvSpPr>
          <p:cNvPr id="107" name="Google Shape;107;p21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/>
              <a:t>Menunjukkan Gambaran Koding dan Menjelaskannya</a:t>
            </a:r>
            <a:endParaRPr/>
          </a:p>
        </p:txBody>
      </p:sp>
      <p:sp>
        <p:nvSpPr>
          <p:cNvPr id="108" name="Google Shape;108;p21"/>
          <p:cNvSpPr txBox="1"/>
          <p:nvPr>
            <p:ph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9" name="Google Shape;109;p21"/>
          <p:cNvSpPr txBox="1"/>
          <p:nvPr>
            <p:ph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0" name="Google Shape;110;p21"/>
          <p:cNvSpPr txBox="1"/>
          <p:nvPr>
            <p:ph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1" name="Google Shape;111;p21"/>
          <p:cNvSpPr txBox="1"/>
          <p:nvPr>
            <p:ph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12" name="Google Shape;112;p21"/>
          <p:cNvCxnSpPr/>
          <p:nvPr/>
        </p:nvCxnSpPr>
        <p:spPr>
          <a:xfrm>
            <a:off x="2635538" y="3069415"/>
            <a:ext cx="0" cy="630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3" name="Google Shape;113;p21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5" name="Google Shape;115;p21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101100" y="-523525"/>
            <a:ext cx="39021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FF00FF"/>
                </a:solidFill>
              </a:rPr>
              <a:t>PENDAHULUAN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0" y="3616285"/>
            <a:ext cx="90135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200">
                <a:solidFill>
                  <a:srgbClr val="00B050"/>
                </a:solidFill>
              </a:rPr>
              <a:t>SUMBER GAMBAR : STANFORD COURSE</a:t>
            </a:r>
            <a:endParaRPr b="1" sz="3200">
              <a:solidFill>
                <a:srgbClr val="00B050"/>
              </a:solidFill>
            </a:endParaRPr>
          </a:p>
        </p:txBody>
      </p:sp>
      <p:cxnSp>
        <p:nvCxnSpPr>
          <p:cNvPr id="122" name="Google Shape;122;p22"/>
          <p:cNvCxnSpPr/>
          <p:nvPr/>
        </p:nvCxnSpPr>
        <p:spPr>
          <a:xfrm flipH="1" rot="10800000">
            <a:off x="254702" y="925286"/>
            <a:ext cx="4556784" cy="24879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900" y="1577653"/>
            <a:ext cx="4556387" cy="179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6411" y="1102575"/>
            <a:ext cx="2774210" cy="2740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249150" y="1702350"/>
            <a:ext cx="50679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7500">
                <a:solidFill>
                  <a:srgbClr val="CC66FF"/>
                </a:solidFill>
              </a:rPr>
              <a:t>MENGAPA BAHASA R?</a:t>
            </a:r>
            <a:endParaRPr sz="7500">
              <a:solidFill>
                <a:srgbClr val="CC66FF"/>
              </a:solidFill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130504" y="3771275"/>
            <a:ext cx="90135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SUMBER GAMBAR : STANFORD COURSE</a:t>
            </a:r>
            <a:endParaRPr b="1" i="0" sz="32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150" y="258625"/>
            <a:ext cx="1459275" cy="13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8150" y="1586425"/>
            <a:ext cx="1459275" cy="30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101100" y="-523525"/>
            <a:ext cx="72486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FF00FF"/>
                </a:solidFill>
              </a:rPr>
              <a:t>MENGAPA IMAGE ANALYSIS?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38" name="Google Shape;138;p24"/>
          <p:cNvSpPr txBox="1"/>
          <p:nvPr>
            <p:ph idx="1" type="subTitle"/>
          </p:nvPr>
        </p:nvSpPr>
        <p:spPr>
          <a:xfrm>
            <a:off x="0" y="3616285"/>
            <a:ext cx="90135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200">
                <a:solidFill>
                  <a:srgbClr val="00B050"/>
                </a:solidFill>
              </a:rPr>
              <a:t>SUMBER GAMBAR : STANFORD COURSE</a:t>
            </a:r>
            <a:endParaRPr b="1" sz="3200">
              <a:solidFill>
                <a:srgbClr val="00B050"/>
              </a:solidFill>
            </a:endParaRPr>
          </a:p>
        </p:txBody>
      </p:sp>
      <p:cxnSp>
        <p:nvCxnSpPr>
          <p:cNvPr id="139" name="Google Shape;139;p24"/>
          <p:cNvCxnSpPr/>
          <p:nvPr/>
        </p:nvCxnSpPr>
        <p:spPr>
          <a:xfrm flipH="1" rot="10800000">
            <a:off x="254702" y="925265"/>
            <a:ext cx="4556700" cy="249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9625" y="1070526"/>
            <a:ext cx="3318825" cy="17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1402" y="1070526"/>
            <a:ext cx="3294098" cy="17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9238" y="2893550"/>
            <a:ext cx="2885524" cy="16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013" y="-74349"/>
            <a:ext cx="23099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idx="6" type="title"/>
          </p:nvPr>
        </p:nvSpPr>
        <p:spPr>
          <a:xfrm>
            <a:off x="665571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FFC000"/>
                </a:solidFill>
              </a:rPr>
              <a:t>GAMBARAN CODING (INSTALL LIBRARY)</a:t>
            </a:r>
            <a:endParaRPr sz="3000">
              <a:solidFill>
                <a:srgbClr val="FFC000"/>
              </a:solidFill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0300" y="572700"/>
            <a:ext cx="4554540" cy="457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idx="6" type="title"/>
          </p:nvPr>
        </p:nvSpPr>
        <p:spPr>
          <a:xfrm>
            <a:off x="665571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FFC000"/>
                </a:solidFill>
              </a:rPr>
              <a:t>GAMBARAN CODING (PLOTTING RASTER)</a:t>
            </a:r>
            <a:endParaRPr sz="3000">
              <a:solidFill>
                <a:srgbClr val="FFC000"/>
              </a:solidFill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0450" y="572700"/>
            <a:ext cx="5754241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idx="6" type="title"/>
          </p:nvPr>
        </p:nvSpPr>
        <p:spPr>
          <a:xfrm>
            <a:off x="665571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>
                <a:solidFill>
                  <a:srgbClr val="FFC000"/>
                </a:solidFill>
              </a:rPr>
              <a:t>GAMBARAN CODING (CROSS CORRELATION)</a:t>
            </a:r>
            <a:endParaRPr sz="3000">
              <a:solidFill>
                <a:srgbClr val="FFC000"/>
              </a:solidFill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2175" y="572700"/>
            <a:ext cx="4570800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